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61" r:id="rId4"/>
    <p:sldId id="262" r:id="rId5"/>
    <p:sldId id="258" r:id="rId6"/>
    <p:sldId id="263" r:id="rId7"/>
    <p:sldId id="264" r:id="rId8"/>
    <p:sldId id="265" r:id="rId9"/>
    <p:sldId id="266" r:id="rId10"/>
    <p:sldId id="260" r:id="rId11"/>
    <p:sldId id="268" r:id="rId12"/>
    <p:sldId id="270" r:id="rId13"/>
    <p:sldId id="271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35" d="100"/>
          <a:sy n="35" d="100"/>
        </p:scale>
        <p:origin x="-15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25922-E2E3-614A-915C-77B84FD59A16}" type="datetimeFigureOut">
              <a:rPr lang="en-US" smtClean="0"/>
              <a:t>11/22/14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F899F8-285D-6B44-8CC2-EFFE0900C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9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899F8-285D-6B44-8CC2-EFFE0900C5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48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 anchorCtr="0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over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3048000"/>
            <a:ext cx="1123950" cy="77152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4890247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52928" y="3115195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lyph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174066"/>
            <a:ext cx="1066800" cy="5905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  <a:p>
            <a:pPr lvl="4"/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11/22/14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tabLst/>
              <a:defRPr sz="2000"/>
            </a:lvl6pPr>
            <a:lvl7pPr marL="2290763" indent="-461963">
              <a:tabLst/>
              <a:defRPr sz="2000"/>
            </a:lvl7pPr>
            <a:lvl8pPr marL="2290763" indent="-461963">
              <a:tabLst/>
              <a:defRPr sz="2000"/>
            </a:lvl8pPr>
            <a:lvl9pPr marL="2290763" indent="-461963">
              <a:tabLst/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746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4853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11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7770813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115"/>
            <a:ext cx="2375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8F24D-EB19-4AE0-B015-2BEA6D5224F2}" type="datetimeFigureOut">
              <a:rPr lang="en-US" smtClean="0"/>
              <a:t>11/22/14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24" y="6289115"/>
            <a:ext cx="3155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Naughty Bit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Shakespeare and His Sexual Language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32812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Mercutio</a:t>
            </a:r>
            <a:r>
              <a:rPr lang="en-US" dirty="0" smtClean="0"/>
              <a:t>, the King of Crude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Character in </a:t>
            </a:r>
            <a:r>
              <a:rPr lang="en-US" i="1" dirty="0"/>
              <a:t>Romero and Juliet.</a:t>
            </a:r>
            <a:endParaRPr lang="en-US" dirty="0"/>
          </a:p>
          <a:p>
            <a:r>
              <a:rPr lang="en-US" dirty="0"/>
              <a:t>In a tale about love, you best believe there’s talk of sex.</a:t>
            </a:r>
          </a:p>
          <a:p>
            <a:r>
              <a:rPr lang="en-US" dirty="0" smtClean="0"/>
              <a:t>Let’s explore </a:t>
            </a:r>
            <a:r>
              <a:rPr lang="en-US" dirty="0" err="1" smtClean="0"/>
              <a:t>Mercutio’s</a:t>
            </a:r>
            <a:r>
              <a:rPr lang="en-US" dirty="0" smtClean="0"/>
              <a:t> function in the grand scheme of things…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018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Light of Love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Romeo</a:t>
            </a:r>
          </a:p>
          <a:p>
            <a:pPr marL="457200" lvl="1" indent="0">
              <a:buNone/>
            </a:pPr>
            <a:r>
              <a:rPr lang="en-US" dirty="0" smtClean="0"/>
              <a:t>Is </a:t>
            </a:r>
            <a:r>
              <a:rPr lang="en-US" dirty="0"/>
              <a:t>love a tender thing? It is too rough,</a:t>
            </a:r>
            <a:br>
              <a:rPr lang="en-US" dirty="0"/>
            </a:br>
            <a:r>
              <a:rPr lang="en-US" dirty="0"/>
              <a:t>Too rude, too boisterous, and it </a:t>
            </a:r>
            <a:r>
              <a:rPr lang="en-US" dirty="0" smtClean="0"/>
              <a:t>pricks like a thorn.</a:t>
            </a:r>
          </a:p>
          <a:p>
            <a:r>
              <a:rPr lang="en-US" dirty="0" err="1" smtClean="0"/>
              <a:t>Mercutio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If love be rough with you, be rough with love;</a:t>
            </a:r>
          </a:p>
          <a:p>
            <a:pPr marL="457200" lvl="1" indent="0">
              <a:buNone/>
            </a:pPr>
            <a:r>
              <a:rPr lang="en-US" dirty="0" smtClean="0"/>
              <a:t>Prick love for pricking, and you beat love down.</a:t>
            </a:r>
            <a:br>
              <a:rPr lang="en-US" dirty="0" smtClean="0"/>
            </a:br>
            <a:r>
              <a:rPr lang="en-US" dirty="0" smtClean="0"/>
              <a:t>Give me a case to put my visage in,</a:t>
            </a:r>
            <a:br>
              <a:rPr lang="en-US" dirty="0" smtClean="0"/>
            </a:br>
            <a:r>
              <a:rPr lang="en-US" dirty="0" smtClean="0"/>
              <a:t>A visor for a visor! What care I</a:t>
            </a:r>
            <a:br>
              <a:rPr lang="en-US" dirty="0" smtClean="0"/>
            </a:br>
            <a:r>
              <a:rPr lang="en-US" dirty="0" smtClean="0"/>
              <a:t>What curious eye doth quote deformities?</a:t>
            </a:r>
            <a:br>
              <a:rPr lang="en-US" dirty="0" smtClean="0"/>
            </a:br>
            <a:r>
              <a:rPr lang="en-US" dirty="0" smtClean="0"/>
              <a:t>Here are the beetle brows shall blush for me.</a:t>
            </a:r>
          </a:p>
        </p:txBody>
      </p:sp>
    </p:spTree>
    <p:extLst>
      <p:ext uri="{BB962C8B-B14F-4D97-AF65-F5344CB8AC3E}">
        <p14:creationId xmlns:p14="http://schemas.microsoft.com/office/powerpoint/2010/main" val="237405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More Crass Commentary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70000"/>
              </a:lnSpc>
              <a:buNone/>
            </a:pPr>
            <a:r>
              <a:rPr lang="en-US" dirty="0"/>
              <a:t>I conjure thee by Rosaline's bright eyes, </a:t>
            </a:r>
            <a:endParaRPr lang="en-US" dirty="0" smtClean="0"/>
          </a:p>
          <a:p>
            <a:pPr marL="0" indent="0">
              <a:lnSpc>
                <a:spcPct val="70000"/>
              </a:lnSpc>
              <a:buNone/>
            </a:pPr>
            <a:r>
              <a:rPr lang="en-US" dirty="0" smtClean="0"/>
              <a:t>By </a:t>
            </a:r>
            <a:r>
              <a:rPr lang="en-US" dirty="0"/>
              <a:t>her high forehead and her scarlet lip, </a:t>
            </a:r>
            <a:endParaRPr lang="en-US" dirty="0" smtClean="0"/>
          </a:p>
          <a:p>
            <a:pPr marL="0" indent="0">
              <a:lnSpc>
                <a:spcPct val="70000"/>
              </a:lnSpc>
              <a:buNone/>
            </a:pPr>
            <a:r>
              <a:rPr lang="en-US" dirty="0" smtClean="0"/>
              <a:t>By </a:t>
            </a:r>
            <a:r>
              <a:rPr lang="en-US" dirty="0"/>
              <a:t>her fine foot, straight leg and quivering thigh </a:t>
            </a:r>
            <a:endParaRPr lang="en-US" dirty="0" smtClean="0"/>
          </a:p>
          <a:p>
            <a:pPr marL="0" indent="0">
              <a:lnSpc>
                <a:spcPct val="70000"/>
              </a:lnSpc>
              <a:buNone/>
            </a:pPr>
            <a:r>
              <a:rPr lang="en-US" dirty="0" smtClean="0"/>
              <a:t>And </a:t>
            </a:r>
            <a:r>
              <a:rPr lang="en-US" dirty="0"/>
              <a:t>the demesnes that there adjacent lie, </a:t>
            </a:r>
            <a:endParaRPr lang="en-US" dirty="0" smtClean="0"/>
          </a:p>
          <a:p>
            <a:pPr marL="0" indent="0">
              <a:lnSpc>
                <a:spcPct val="70000"/>
              </a:lnSpc>
              <a:buNone/>
            </a:pPr>
            <a:r>
              <a:rPr lang="en-US" dirty="0" smtClean="0"/>
              <a:t>That </a:t>
            </a:r>
            <a:r>
              <a:rPr lang="en-US" dirty="0"/>
              <a:t>in thy likeness thou appear to us! </a:t>
            </a:r>
          </a:p>
        </p:txBody>
      </p:sp>
    </p:spTree>
    <p:extLst>
      <p:ext uri="{BB962C8B-B14F-4D97-AF65-F5344CB8AC3E}">
        <p14:creationId xmlns:p14="http://schemas.microsoft.com/office/powerpoint/2010/main" val="2133181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Macbeth &amp; His Lady</a:t>
            </a:r>
            <a:endParaRPr lang="en-US" dirty="0"/>
          </a:p>
        </p:txBody>
      </p:sp>
      <p:pic>
        <p:nvPicPr>
          <p:cNvPr id="6" name="Clip from Macbeth on Broadwa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9213" y="2209800"/>
            <a:ext cx="6502400" cy="3657600"/>
          </a:xfrm>
        </p:spPr>
      </p:pic>
    </p:spTree>
    <p:extLst>
      <p:ext uri="{BB962C8B-B14F-4D97-AF65-F5344CB8AC3E}">
        <p14:creationId xmlns:p14="http://schemas.microsoft.com/office/powerpoint/2010/main" val="285619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Finale: The Penis Poem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2209801"/>
            <a:ext cx="4800599" cy="3657600"/>
          </a:xfrm>
        </p:spPr>
        <p:txBody>
          <a:bodyPr>
            <a:noAutofit/>
          </a:bodyPr>
          <a:lstStyle/>
          <a:p>
            <a:pPr marL="0" indent="0">
              <a:lnSpc>
                <a:spcPct val="50000"/>
              </a:lnSpc>
              <a:buNone/>
            </a:pPr>
            <a:r>
              <a:rPr lang="en-US" sz="1800" dirty="0"/>
              <a:t>Whoever hath her wish, thou hast thy </a:t>
            </a:r>
            <a:r>
              <a:rPr lang="en-US" sz="1800" i="1" dirty="0"/>
              <a:t>Will</a:t>
            </a:r>
            <a:r>
              <a:rPr lang="en-US" sz="1800" dirty="0"/>
              <a:t>,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800" dirty="0"/>
              <a:t>And </a:t>
            </a:r>
            <a:r>
              <a:rPr lang="en-US" sz="1800" i="1" dirty="0"/>
              <a:t>Will</a:t>
            </a:r>
            <a:r>
              <a:rPr lang="en-US" sz="1800" dirty="0"/>
              <a:t> to boot, and </a:t>
            </a:r>
            <a:r>
              <a:rPr lang="en-US" sz="1800" i="1" dirty="0"/>
              <a:t>Will</a:t>
            </a:r>
            <a:r>
              <a:rPr lang="en-US" sz="1800" dirty="0"/>
              <a:t> in </a:t>
            </a:r>
            <a:r>
              <a:rPr lang="en-US" sz="1800" dirty="0" err="1"/>
              <a:t>overplus</a:t>
            </a:r>
            <a:r>
              <a:rPr lang="en-US" sz="1800" dirty="0"/>
              <a:t>; 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800" dirty="0"/>
              <a:t>More than enough am I that vex thee still, 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800" dirty="0"/>
              <a:t>To thy sweet will making addition thus. 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800" dirty="0"/>
              <a:t>Wilt thou, whose will is large and spacious,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800" dirty="0"/>
              <a:t>Not once vouchsafe to hide my will in </a:t>
            </a:r>
            <a:r>
              <a:rPr lang="en-US" sz="1800" dirty="0" err="1"/>
              <a:t>thine</a:t>
            </a:r>
            <a:r>
              <a:rPr lang="en-US" sz="1800" dirty="0"/>
              <a:t>? 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800" dirty="0"/>
              <a:t>Shall will in others seem right gracious, 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800" dirty="0"/>
              <a:t>And in my will no fair acceptance shine? </a:t>
            </a:r>
          </a:p>
          <a:p>
            <a:pPr marL="0" indent="0">
              <a:lnSpc>
                <a:spcPct val="50000"/>
              </a:lnSpc>
              <a:buNone/>
            </a:pPr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2023" y="2209801"/>
            <a:ext cx="4771977" cy="3657600"/>
          </a:xfrm>
        </p:spPr>
        <p:txBody>
          <a:bodyPr>
            <a:normAutofit/>
          </a:bodyPr>
          <a:lstStyle/>
          <a:p>
            <a:pPr marL="0" indent="0" algn="r">
              <a:lnSpc>
                <a:spcPct val="50000"/>
              </a:lnSpc>
              <a:buNone/>
            </a:pPr>
            <a:r>
              <a:rPr lang="en-US" sz="1800" dirty="0"/>
              <a:t>The sea all water, yet receives rain still </a:t>
            </a:r>
          </a:p>
          <a:p>
            <a:pPr marL="0" indent="0" algn="r">
              <a:lnSpc>
                <a:spcPct val="50000"/>
              </a:lnSpc>
              <a:buNone/>
            </a:pPr>
            <a:r>
              <a:rPr lang="en-US" sz="1800" dirty="0"/>
              <a:t>And in abundance </a:t>
            </a:r>
            <a:r>
              <a:rPr lang="en-US" sz="1800" dirty="0" err="1"/>
              <a:t>addeth</a:t>
            </a:r>
            <a:r>
              <a:rPr lang="en-US" sz="1800" dirty="0"/>
              <a:t> to his store; </a:t>
            </a:r>
          </a:p>
          <a:p>
            <a:pPr marL="0" indent="0" algn="r">
              <a:lnSpc>
                <a:spcPct val="50000"/>
              </a:lnSpc>
              <a:buNone/>
            </a:pPr>
            <a:r>
              <a:rPr lang="en-US" sz="1800" dirty="0"/>
              <a:t>So thou, being rich in Will, add to thy Will</a:t>
            </a:r>
          </a:p>
          <a:p>
            <a:pPr marL="0" indent="0" algn="r">
              <a:lnSpc>
                <a:spcPct val="50000"/>
              </a:lnSpc>
              <a:buNone/>
            </a:pPr>
            <a:r>
              <a:rPr lang="en-US" sz="1800" dirty="0"/>
              <a:t>One will of mine, to make thy large Will more. </a:t>
            </a:r>
          </a:p>
          <a:p>
            <a:pPr marL="0" indent="0" algn="r">
              <a:lnSpc>
                <a:spcPct val="50000"/>
              </a:lnSpc>
              <a:buNone/>
            </a:pPr>
            <a:r>
              <a:rPr lang="en-US" sz="1800" dirty="0"/>
              <a:t>Let no unkind no fair beseechers kill; </a:t>
            </a:r>
          </a:p>
          <a:p>
            <a:pPr marL="0" indent="0" algn="r">
              <a:lnSpc>
                <a:spcPct val="50000"/>
              </a:lnSpc>
              <a:buNone/>
            </a:pPr>
            <a:r>
              <a:rPr lang="en-US" sz="1800" dirty="0"/>
              <a:t>Think all but one, and me in that one Will.	</a:t>
            </a:r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4866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You’ll “Learn”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If it sounds like sex, it’s most definitely about sex.</a:t>
            </a:r>
          </a:p>
          <a:p>
            <a:r>
              <a:rPr lang="en-US" dirty="0" smtClean="0"/>
              <a:t>You can make almost any word mean a private part if your name is William Shakespeare.</a:t>
            </a:r>
          </a:p>
          <a:p>
            <a:r>
              <a:rPr lang="en-US" dirty="0" smtClean="0"/>
              <a:t>Sex is funny enough to distract you, momentarily, from the fact that everybody dies.</a:t>
            </a:r>
          </a:p>
          <a:p>
            <a:r>
              <a:rPr lang="en-US" dirty="0" smtClean="0"/>
              <a:t>Sex is one of the few “themes” in Shakespearean literature that transcends class distinctions.</a:t>
            </a:r>
          </a:p>
          <a:p>
            <a:r>
              <a:rPr lang="en-US" dirty="0" smtClean="0"/>
              <a:t>Reading sex scenes with your peers is just as awkward as it sounds.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26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‘Bout Billy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Irrelevant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April 1564 – 23 April 1616</a:t>
            </a:r>
          </a:p>
          <a:p>
            <a:r>
              <a:rPr lang="en-US" dirty="0" smtClean="0"/>
              <a:t>37 Plays</a:t>
            </a:r>
          </a:p>
          <a:p>
            <a:r>
              <a:rPr lang="en-US" dirty="0" smtClean="0"/>
              <a:t>154 Sonnets</a:t>
            </a:r>
          </a:p>
          <a:p>
            <a:r>
              <a:rPr lang="en-US" dirty="0" smtClean="0"/>
              <a:t>Best-selling author…of all time.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Relevant Facts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Rumored to be homosexual.</a:t>
            </a:r>
          </a:p>
          <a:p>
            <a:r>
              <a:rPr lang="en-US" dirty="0" smtClean="0"/>
              <a:t>Rumored to be bisexual.</a:t>
            </a:r>
          </a:p>
          <a:p>
            <a:r>
              <a:rPr lang="en-US" dirty="0" smtClean="0"/>
              <a:t>Master of the English language.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62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Shmoop</a:t>
            </a:r>
            <a:r>
              <a:rPr lang="en-US" dirty="0" smtClean="0"/>
              <a:t> “Steaminess Ratings” of Shakespeare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 smtClean="0"/>
              <a:t>Hamlet</a:t>
            </a:r>
            <a:r>
              <a:rPr lang="en-US" dirty="0" smtClean="0"/>
              <a:t> – “R: There's </a:t>
            </a:r>
            <a:r>
              <a:rPr lang="en-US" dirty="0"/>
              <a:t>a whole lot of sex in this play, but it's not particularly sexy</a:t>
            </a:r>
            <a:r>
              <a:rPr lang="en-US" dirty="0" smtClean="0"/>
              <a:t>.”</a:t>
            </a:r>
          </a:p>
          <a:p>
            <a:r>
              <a:rPr lang="en-US" i="1" dirty="0" smtClean="0"/>
              <a:t>Romeo &amp; Juliet</a:t>
            </a:r>
            <a:r>
              <a:rPr lang="en-US" dirty="0" smtClean="0"/>
              <a:t> – “R for </a:t>
            </a:r>
            <a:r>
              <a:rPr lang="en-US" dirty="0"/>
              <a:t>Sex, Sexual Language, Brief Nudity, and Bawdy </a:t>
            </a:r>
            <a:r>
              <a:rPr lang="en-US" dirty="0" smtClean="0"/>
              <a:t>Jokes”</a:t>
            </a:r>
          </a:p>
          <a:p>
            <a:r>
              <a:rPr lang="en-US" i="1" dirty="0" smtClean="0"/>
              <a:t>Othello </a:t>
            </a:r>
            <a:r>
              <a:rPr lang="en-US" dirty="0" smtClean="0"/>
              <a:t> </a:t>
            </a:r>
            <a:r>
              <a:rPr lang="en-US" dirty="0"/>
              <a:t>–</a:t>
            </a:r>
            <a:r>
              <a:rPr lang="en-US" dirty="0" smtClean="0"/>
              <a:t> “R: There's </a:t>
            </a:r>
            <a:r>
              <a:rPr lang="en-US" dirty="0"/>
              <a:t>no sex on stage in </a:t>
            </a:r>
            <a:r>
              <a:rPr lang="en-US" i="1" dirty="0"/>
              <a:t>Othello</a:t>
            </a:r>
            <a:r>
              <a:rPr lang="en-US" dirty="0"/>
              <a:t> </a:t>
            </a:r>
            <a:r>
              <a:rPr lang="en-US" dirty="0" smtClean="0"/>
              <a:t>[…], </a:t>
            </a:r>
            <a:r>
              <a:rPr lang="en-US" dirty="0"/>
              <a:t>but the entire play is preoccupied with, well, </a:t>
            </a:r>
            <a:r>
              <a:rPr lang="en-US" dirty="0" smtClean="0"/>
              <a:t>sex.”</a:t>
            </a:r>
          </a:p>
          <a:p>
            <a:r>
              <a:rPr lang="en-US" i="1" dirty="0" smtClean="0"/>
              <a:t>Macbeth </a:t>
            </a:r>
            <a:r>
              <a:rPr lang="en-US" dirty="0"/>
              <a:t>–</a:t>
            </a:r>
            <a:r>
              <a:rPr lang="en-US" dirty="0" smtClean="0"/>
              <a:t> </a:t>
            </a:r>
            <a:r>
              <a:rPr lang="en-US" dirty="0"/>
              <a:t>PG-</a:t>
            </a:r>
            <a:r>
              <a:rPr lang="en-US" dirty="0" smtClean="0"/>
              <a:t>13: There </a:t>
            </a:r>
            <a:r>
              <a:rPr lang="en-US" dirty="0"/>
              <a:t>are plenty of allusions to sex in Macbeth, but… it doesn't seem like anyone's actually doing </a:t>
            </a:r>
            <a:r>
              <a:rPr lang="en-US" dirty="0" smtClean="0"/>
              <a:t>it. (Oh…oh, well)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30153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Start with </a:t>
            </a:r>
            <a:r>
              <a:rPr lang="en-US" i="1" dirty="0" smtClean="0"/>
              <a:t>Hamlet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particularly sexy, but boy, is sex present.</a:t>
            </a:r>
          </a:p>
          <a:p>
            <a:pPr lvl="1"/>
            <a:r>
              <a:rPr lang="en-US" dirty="0" smtClean="0"/>
              <a:t>Hamlet</a:t>
            </a:r>
          </a:p>
          <a:p>
            <a:pPr lvl="1"/>
            <a:r>
              <a:rPr lang="en-US" dirty="0" smtClean="0"/>
              <a:t>Hamlet’s Mom</a:t>
            </a:r>
          </a:p>
          <a:p>
            <a:pPr lvl="1"/>
            <a:r>
              <a:rPr lang="en-US" dirty="0" smtClean="0"/>
              <a:t>Ophelia</a:t>
            </a:r>
          </a:p>
          <a:p>
            <a:r>
              <a:rPr lang="en-US" dirty="0" smtClean="0"/>
              <a:t>We’ll look at…</a:t>
            </a:r>
          </a:p>
          <a:p>
            <a:pPr lvl="1"/>
            <a:r>
              <a:rPr lang="en-US" dirty="0" smtClean="0"/>
              <a:t>Hamlet’s preoccupation with Gertrude’s sex life</a:t>
            </a:r>
          </a:p>
          <a:p>
            <a:pPr lvl="1"/>
            <a:r>
              <a:rPr lang="en-US" dirty="0" smtClean="0"/>
              <a:t>Hamlet’s naughty scene with Ophelia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0894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Appetite Soliloquy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lnSpc>
                <a:spcPct val="60000"/>
              </a:lnSpc>
              <a:buNone/>
            </a:pPr>
            <a:r>
              <a:rPr lang="en-US" sz="1800" dirty="0"/>
              <a:t>But two months dead: nay, not so much, not </a:t>
            </a:r>
            <a:r>
              <a:rPr lang="en-US" sz="1800" dirty="0" smtClean="0"/>
              <a:t>two:</a:t>
            </a:r>
          </a:p>
          <a:p>
            <a:pPr marL="0" indent="0" algn="ctr">
              <a:lnSpc>
                <a:spcPct val="60000"/>
              </a:lnSpc>
              <a:buNone/>
            </a:pPr>
            <a:r>
              <a:rPr lang="en-US" sz="1800" dirty="0" smtClean="0"/>
              <a:t>So </a:t>
            </a:r>
            <a:r>
              <a:rPr lang="en-US" sz="1800" dirty="0"/>
              <a:t>excellent a king; that was, to this,</a:t>
            </a:r>
          </a:p>
          <a:p>
            <a:pPr marL="0" indent="0" algn="ctr">
              <a:lnSpc>
                <a:spcPct val="60000"/>
              </a:lnSpc>
              <a:buNone/>
            </a:pPr>
            <a:r>
              <a:rPr lang="en-US" sz="1800" dirty="0"/>
              <a:t>Hyperion to a satyr; so loving to my mother</a:t>
            </a:r>
          </a:p>
          <a:p>
            <a:pPr marL="0" indent="0" algn="ctr">
              <a:lnSpc>
                <a:spcPct val="60000"/>
              </a:lnSpc>
              <a:buNone/>
            </a:pPr>
            <a:r>
              <a:rPr lang="en-US" sz="1800" dirty="0" smtClean="0"/>
              <a:t>That </a:t>
            </a:r>
            <a:r>
              <a:rPr lang="en-US" sz="1800" dirty="0"/>
              <a:t>he might not </a:t>
            </a:r>
            <a:r>
              <a:rPr lang="en-US" sz="1800" dirty="0" err="1"/>
              <a:t>beteem</a:t>
            </a:r>
            <a:r>
              <a:rPr lang="en-US" sz="1800" dirty="0"/>
              <a:t> the winds of heaven</a:t>
            </a:r>
          </a:p>
          <a:p>
            <a:pPr marL="0" indent="0" algn="ctr">
              <a:lnSpc>
                <a:spcPct val="60000"/>
              </a:lnSpc>
              <a:buNone/>
            </a:pPr>
            <a:r>
              <a:rPr lang="en-US" sz="1800" dirty="0"/>
              <a:t>Visit her face too roughly. Heaven and earth!</a:t>
            </a:r>
          </a:p>
          <a:p>
            <a:pPr marL="0" indent="0" algn="ctr">
              <a:lnSpc>
                <a:spcPct val="60000"/>
              </a:lnSpc>
              <a:buNone/>
            </a:pPr>
            <a:r>
              <a:rPr lang="en-US" sz="1800" dirty="0"/>
              <a:t>Must I remember? why, she would hang on him,</a:t>
            </a:r>
          </a:p>
          <a:p>
            <a:pPr marL="0" indent="0" algn="ctr">
              <a:lnSpc>
                <a:spcPct val="60000"/>
              </a:lnSpc>
              <a:buNone/>
            </a:pPr>
            <a:r>
              <a:rPr lang="en-US" sz="1800" dirty="0"/>
              <a:t>As if increase of appetite had grown</a:t>
            </a:r>
          </a:p>
          <a:p>
            <a:pPr marL="0" indent="0" algn="ctr">
              <a:lnSpc>
                <a:spcPct val="60000"/>
              </a:lnSpc>
              <a:buNone/>
            </a:pPr>
            <a:r>
              <a:rPr lang="en-US" sz="1800" dirty="0"/>
              <a:t>By what it fed on: and yet, within a month--</a:t>
            </a:r>
          </a:p>
          <a:p>
            <a:pPr marL="0" indent="0" algn="ctr">
              <a:lnSpc>
                <a:spcPct val="60000"/>
              </a:lnSpc>
              <a:buNone/>
            </a:pPr>
            <a:r>
              <a:rPr lang="en-US" sz="1800" dirty="0"/>
              <a:t>Let me not think </a:t>
            </a:r>
            <a:r>
              <a:rPr lang="en-US" sz="1800" dirty="0" err="1"/>
              <a:t>on't</a:t>
            </a:r>
            <a:r>
              <a:rPr lang="en-US" sz="1800" dirty="0"/>
              <a:t>--Frailty, thy name is woman!--</a:t>
            </a:r>
          </a:p>
          <a:p>
            <a:pPr marL="0" indent="0" algn="ctr">
              <a:lnSpc>
                <a:spcPct val="60000"/>
              </a:lnSpc>
              <a:buNone/>
            </a:pPr>
            <a:r>
              <a:rPr lang="en-US" sz="1800" dirty="0"/>
              <a:t>A little month, or ere those shoes were old</a:t>
            </a:r>
          </a:p>
          <a:p>
            <a:pPr marL="0" indent="0" algn="ctr">
              <a:lnSpc>
                <a:spcPct val="60000"/>
              </a:lnSpc>
              <a:buNone/>
            </a:pPr>
            <a:r>
              <a:rPr lang="en-US" sz="1800" dirty="0"/>
              <a:t>With which she </a:t>
            </a:r>
            <a:r>
              <a:rPr lang="en-US" sz="1800" dirty="0" err="1"/>
              <a:t>follow'd</a:t>
            </a:r>
            <a:r>
              <a:rPr lang="en-US" sz="1800" dirty="0"/>
              <a:t> my poor father's body</a:t>
            </a:r>
            <a:r>
              <a:rPr lang="en-US" sz="1800" dirty="0" smtClean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075269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Appetite Soliloquy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59127"/>
            <a:ext cx="7770813" cy="3657600"/>
          </a:xfrm>
        </p:spPr>
        <p:txBody>
          <a:bodyPr>
            <a:noAutofit/>
          </a:bodyPr>
          <a:lstStyle/>
          <a:p>
            <a:pPr marL="0" indent="0" algn="ctr">
              <a:lnSpc>
                <a:spcPct val="70000"/>
              </a:lnSpc>
              <a:buNone/>
            </a:pPr>
            <a:r>
              <a:rPr lang="en-US" sz="1800" dirty="0" smtClean="0"/>
              <a:t>Like </a:t>
            </a:r>
            <a:r>
              <a:rPr lang="en-US" sz="1800" dirty="0" err="1"/>
              <a:t>Niobe</a:t>
            </a:r>
            <a:r>
              <a:rPr lang="en-US" sz="1800" dirty="0"/>
              <a:t>, all tears:--why she, even she--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1800" dirty="0"/>
              <a:t>O, God! a beast, that wants discourse of reason,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1800" dirty="0"/>
              <a:t>Would have </a:t>
            </a:r>
            <a:r>
              <a:rPr lang="en-US" sz="1800" dirty="0" err="1"/>
              <a:t>mourn'd</a:t>
            </a:r>
            <a:r>
              <a:rPr lang="en-US" sz="1800" dirty="0"/>
              <a:t> longer--married with my uncle,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1800" dirty="0"/>
              <a:t>My father's brother, but no more like my father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1800" dirty="0"/>
              <a:t>Than I to Hercules: within a month: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1800" dirty="0"/>
              <a:t>Ere yet the salt of most unrighteous tears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1800" dirty="0"/>
              <a:t>Had left the flushing in her galled eyes,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1800" dirty="0"/>
              <a:t>She married. O, most wicked speed, to post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1800" dirty="0"/>
              <a:t>With such dexterity to incestuous sheets!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1800" dirty="0"/>
              <a:t>It is not nor it cannot come to good: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1800" dirty="0"/>
              <a:t>But break, my heart; for I must hold my tongue.</a:t>
            </a:r>
          </a:p>
        </p:txBody>
      </p:sp>
    </p:spTree>
    <p:extLst>
      <p:ext uri="{BB962C8B-B14F-4D97-AF65-F5344CB8AC3E}">
        <p14:creationId xmlns:p14="http://schemas.microsoft.com/office/powerpoint/2010/main" val="1075269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Hamlet and his Mother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Hamlet has a strange preoccupation with Gertrude’s sex life</a:t>
            </a:r>
          </a:p>
          <a:p>
            <a:r>
              <a:rPr lang="en-US" dirty="0" smtClean="0"/>
              <a:t>Theories of the Oedipus Complex</a:t>
            </a:r>
          </a:p>
          <a:p>
            <a:r>
              <a:rPr lang="en-US" dirty="0" smtClean="0"/>
              <a:t>Hamlet’s probably a teenager…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505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Century “Flirting”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 smtClean="0"/>
              <a:t>HAMLET</a:t>
            </a:r>
            <a:r>
              <a:rPr lang="en-US" sz="1400" dirty="0" smtClean="0"/>
              <a:t>: Lady</a:t>
            </a:r>
            <a:r>
              <a:rPr lang="en-US" sz="1400" dirty="0"/>
              <a:t>, shall I lie in your lap?</a:t>
            </a:r>
          </a:p>
          <a:p>
            <a:pPr marL="0" indent="0">
              <a:buNone/>
            </a:pPr>
            <a:r>
              <a:rPr lang="en-US" sz="1400" b="1" dirty="0" smtClean="0"/>
              <a:t>OPHELIA</a:t>
            </a:r>
            <a:r>
              <a:rPr lang="en-US" sz="1400" dirty="0" smtClean="0"/>
              <a:t>: No</a:t>
            </a:r>
            <a:r>
              <a:rPr lang="en-US" sz="1400" dirty="0"/>
              <a:t>, my lord.</a:t>
            </a:r>
          </a:p>
          <a:p>
            <a:pPr marL="0" indent="0">
              <a:buNone/>
            </a:pPr>
            <a:r>
              <a:rPr lang="en-US" sz="1400" b="1" dirty="0" smtClean="0"/>
              <a:t>HAMLET</a:t>
            </a:r>
            <a:r>
              <a:rPr lang="en-US" sz="1400" dirty="0" smtClean="0"/>
              <a:t>: I </a:t>
            </a:r>
            <a:r>
              <a:rPr lang="en-US" sz="1400" dirty="0"/>
              <a:t>mean, my head upon your lap?</a:t>
            </a:r>
          </a:p>
          <a:p>
            <a:pPr marL="0" indent="0">
              <a:buNone/>
            </a:pPr>
            <a:r>
              <a:rPr lang="en-US" sz="1400" b="1" dirty="0" smtClean="0"/>
              <a:t>OPHELIA</a:t>
            </a:r>
            <a:r>
              <a:rPr lang="en-US" sz="1400" dirty="0" smtClean="0"/>
              <a:t>: Ay</a:t>
            </a:r>
            <a:r>
              <a:rPr lang="en-US" sz="1400" dirty="0"/>
              <a:t>, my lord.</a:t>
            </a:r>
          </a:p>
          <a:p>
            <a:pPr marL="0" indent="0">
              <a:buNone/>
            </a:pPr>
            <a:r>
              <a:rPr lang="en-US" sz="1400" b="1" dirty="0" smtClean="0"/>
              <a:t>HAMLET</a:t>
            </a:r>
            <a:r>
              <a:rPr lang="en-US" sz="1400" dirty="0" smtClean="0"/>
              <a:t>: Do </a:t>
            </a:r>
            <a:r>
              <a:rPr lang="en-US" sz="1400" dirty="0"/>
              <a:t>you think I meant country matters?</a:t>
            </a:r>
          </a:p>
          <a:p>
            <a:pPr marL="0" indent="0">
              <a:buNone/>
            </a:pPr>
            <a:r>
              <a:rPr lang="en-US" sz="1400" b="1" dirty="0" smtClean="0"/>
              <a:t>OPHELIA</a:t>
            </a:r>
            <a:r>
              <a:rPr lang="en-US" sz="1400" dirty="0" smtClean="0"/>
              <a:t>: I </a:t>
            </a:r>
            <a:r>
              <a:rPr lang="en-US" sz="1400" dirty="0"/>
              <a:t>think nothing, my lord.</a:t>
            </a:r>
          </a:p>
          <a:p>
            <a:pPr marL="0" indent="0">
              <a:buNone/>
            </a:pPr>
            <a:r>
              <a:rPr lang="en-US" sz="1400" b="1" dirty="0" smtClean="0"/>
              <a:t>HAMLET</a:t>
            </a:r>
            <a:r>
              <a:rPr lang="en-US" sz="1400" dirty="0" smtClean="0"/>
              <a:t>: That's </a:t>
            </a:r>
            <a:r>
              <a:rPr lang="en-US" sz="1400" dirty="0"/>
              <a:t>a fair thought to lie between maids' legs.</a:t>
            </a:r>
          </a:p>
          <a:p>
            <a:pPr marL="0" indent="0">
              <a:buNone/>
            </a:pPr>
            <a:r>
              <a:rPr lang="en-US" sz="1400" b="1" dirty="0" smtClean="0"/>
              <a:t>OPHELIA</a:t>
            </a:r>
            <a:r>
              <a:rPr lang="en-US" sz="1400" dirty="0" smtClean="0"/>
              <a:t>: What </a:t>
            </a:r>
            <a:r>
              <a:rPr lang="en-US" sz="1400" dirty="0"/>
              <a:t>is, my lord?</a:t>
            </a:r>
          </a:p>
          <a:p>
            <a:pPr marL="0" indent="0">
              <a:buNone/>
            </a:pPr>
            <a:r>
              <a:rPr lang="en-US" sz="1400" b="1" dirty="0" smtClean="0"/>
              <a:t>HAMLET</a:t>
            </a:r>
            <a:r>
              <a:rPr lang="en-US" sz="1400" dirty="0" smtClean="0"/>
              <a:t>: Nothing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785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olio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Folio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2128</TotalTime>
  <Words>880</Words>
  <Application>Microsoft Macintosh PowerPoint</Application>
  <PresentationFormat>On-screen Show (4:3)</PresentationFormat>
  <Paragraphs>102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Folio</vt:lpstr>
      <vt:lpstr>The Naughty Bit</vt:lpstr>
      <vt:lpstr>What You’ll “Learn” Today</vt:lpstr>
      <vt:lpstr>A Little ‘Bout Billy</vt:lpstr>
      <vt:lpstr>Shmoop “Steaminess Ratings” of Shakespeare</vt:lpstr>
      <vt:lpstr>Let’s Start with Hamlet…</vt:lpstr>
      <vt:lpstr>The Appetite Soliloquy</vt:lpstr>
      <vt:lpstr>The Appetite Soliloquy</vt:lpstr>
      <vt:lpstr>Hamlet and his Mother</vt:lpstr>
      <vt:lpstr>17th Century “Flirting”</vt:lpstr>
      <vt:lpstr>Mercutio, the King of Crude</vt:lpstr>
      <vt:lpstr>Making Light of Love</vt:lpstr>
      <vt:lpstr>Some More Crass Commentary</vt:lpstr>
      <vt:lpstr>Macbeth &amp; His Lady</vt:lpstr>
      <vt:lpstr>Finale: The Penis Poem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Naughty Bit</dc:title>
  <dc:creator>Miles Morgan</dc:creator>
  <cp:lastModifiedBy>Miles Morgan</cp:lastModifiedBy>
  <cp:revision>16</cp:revision>
  <dcterms:created xsi:type="dcterms:W3CDTF">2014-11-22T03:49:03Z</dcterms:created>
  <dcterms:modified xsi:type="dcterms:W3CDTF">2014-11-23T16:56:05Z</dcterms:modified>
</cp:coreProperties>
</file>